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1" r:id="rId2"/>
    <p:sldId id="380" r:id="rId3"/>
    <p:sldId id="394" r:id="rId4"/>
    <p:sldId id="382" r:id="rId5"/>
    <p:sldId id="384" r:id="rId6"/>
    <p:sldId id="372" r:id="rId7"/>
    <p:sldId id="2145706342" r:id="rId8"/>
    <p:sldId id="2145706322" r:id="rId9"/>
    <p:sldId id="2145706341" r:id="rId10"/>
    <p:sldId id="2145706340" r:id="rId11"/>
    <p:sldId id="391" r:id="rId12"/>
    <p:sldId id="39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hatariya, Ketan (NNUHFT)" initials="DK(" lastIdx="1" clrIdx="0">
    <p:extLst>
      <p:ext uri="{19B8F6BF-5375-455C-9EA6-DF929625EA0E}">
        <p15:presenceInfo xmlns:p15="http://schemas.microsoft.com/office/powerpoint/2012/main" userId="S::ketan.dhatariya@nnuh.nhs.uk::2f2620a5-d521-4b32-8487-c1e1e4a39f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9" autoAdjust="0"/>
    <p:restoredTop sz="94660"/>
  </p:normalViewPr>
  <p:slideViewPr>
    <p:cSldViewPr>
      <p:cViewPr>
        <p:scale>
          <a:sx n="50" d="100"/>
          <a:sy n="50" d="100"/>
        </p:scale>
        <p:origin x="1968" y="7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7DE4D-2343-40A9-8E9C-8B363A8A5864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6263F-BCD6-492D-833E-0F743182B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5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caregiver app collects data passed from the app through the cloud, allowing the user to share glucose and ketone results and alarms with their care team.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285FD-66EF-43CE-A7BF-D018E901E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6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https://www.uea.ac.uk/documents/20142/343805/UEA_NEW_BRAND_Magenta_small.pn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https://www.uea.ac.uk/documents/20142/343805/UEA_NEW_BRAND_Magenta_small.pn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https://www.uea.ac.uk/documents/20142/343805/UEA_NEW_BRAND_Magenta_small.pn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https://www.uea.ac.uk/documents/20142/343805/UEA_NEW_BRAND_Magenta_small.pn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https://www.uea.ac.uk/documents/20142/343805/UEA_NEW_BRAND_Magenta_small.pn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https://www.uea.ac.uk/documents/20142/343805/UEA_NEW_BRAND_Magenta_small.pn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https://www.uea.ac.uk/documents/20142/343805/UEA_NEW_BRAND_Magenta_small.pn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https://www.uea.ac.uk/documents/20142/343805/UEA_NEW_BRAND_Magenta_small.pn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49D2-03C4-47B0-96FB-413AE4EA51B3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5E7E-8E82-43A1-8C7A-CD2231E07E6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2B604F-2C94-49AB-BD17-108284034B08}"/>
              </a:ext>
            </a:extLst>
          </p:cNvPr>
          <p:cNvPicPr/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104775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412ACF-CC76-63FD-DA2E-2DC9B8D015D9}"/>
              </a:ext>
            </a:extLst>
          </p:cNvPr>
          <p:cNvGrpSpPr/>
          <p:nvPr userDrawn="1"/>
        </p:nvGrpSpPr>
        <p:grpSpPr>
          <a:xfrm>
            <a:off x="0" y="4813930"/>
            <a:ext cx="1208867" cy="335194"/>
            <a:chOff x="13183" y="4760049"/>
            <a:chExt cx="1208867" cy="335194"/>
          </a:xfrm>
        </p:grpSpPr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B5EDD447-C8AF-2C0F-20A7-4EC6BAB559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07" b="23593"/>
            <a:stretch/>
          </p:blipFill>
          <p:spPr>
            <a:xfrm>
              <a:off x="13183" y="4760049"/>
              <a:ext cx="670385" cy="335193"/>
            </a:xfrm>
            <a:prstGeom prst="rect">
              <a:avLst/>
            </a:prstGeom>
          </p:spPr>
        </p:pic>
        <p:pic>
          <p:nvPicPr>
            <p:cNvPr id="10" name="Picture 9" descr="Association of British Clinical Diabetologists">
              <a:extLst>
                <a:ext uri="{FF2B5EF4-FFF2-40B4-BE49-F238E27FC236}">
                  <a16:creationId xmlns:a16="http://schemas.microsoft.com/office/drawing/2014/main" id="{B8355676-29FC-8042-928C-2A6AF77DD5F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760049"/>
              <a:ext cx="538482" cy="33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AE1DB63-75CF-AADD-B319-A73BDE02D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038" t="13601" r="36613" b="75199"/>
          <a:stretch/>
        </p:blipFill>
        <p:spPr>
          <a:xfrm>
            <a:off x="1187623" y="4836657"/>
            <a:ext cx="857715" cy="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49D2-03C4-47B0-96FB-413AE4EA51B3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5E7E-8E82-43A1-8C7A-CD2231E07E68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8A9C3F-8157-B770-B3EF-780065A52ADA}"/>
              </a:ext>
            </a:extLst>
          </p:cNvPr>
          <p:cNvGrpSpPr/>
          <p:nvPr userDrawn="1"/>
        </p:nvGrpSpPr>
        <p:grpSpPr>
          <a:xfrm>
            <a:off x="0" y="4813930"/>
            <a:ext cx="1208867" cy="335194"/>
            <a:chOff x="13183" y="4760049"/>
            <a:chExt cx="1208867" cy="335194"/>
          </a:xfrm>
        </p:grpSpPr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98A0DFAE-6149-1CA3-97D8-E983FCD12D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07" b="23593"/>
            <a:stretch/>
          </p:blipFill>
          <p:spPr>
            <a:xfrm>
              <a:off x="13183" y="4760049"/>
              <a:ext cx="670385" cy="335193"/>
            </a:xfrm>
            <a:prstGeom prst="rect">
              <a:avLst/>
            </a:prstGeom>
          </p:spPr>
        </p:pic>
        <p:pic>
          <p:nvPicPr>
            <p:cNvPr id="9" name="Picture 8" descr="Association of British Clinical Diabetologists">
              <a:extLst>
                <a:ext uri="{FF2B5EF4-FFF2-40B4-BE49-F238E27FC236}">
                  <a16:creationId xmlns:a16="http://schemas.microsoft.com/office/drawing/2014/main" id="{3F216986-9AA7-914B-D01E-5E432893B8E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760049"/>
              <a:ext cx="538482" cy="33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04564AF-359E-C31B-4524-E4DFF82AE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038" t="13601" r="36613" b="75199"/>
          <a:stretch/>
        </p:blipFill>
        <p:spPr>
          <a:xfrm>
            <a:off x="1187623" y="4836657"/>
            <a:ext cx="857715" cy="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49D2-03C4-47B0-96FB-413AE4EA51B3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5E7E-8E82-43A1-8C7A-CD2231E07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79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2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rgbClr val="E14C0E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4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632F8A2-7B74-15FE-61C3-C8D96D3E4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909" y="4781631"/>
            <a:ext cx="1711366" cy="24590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>
              <a:defRPr sz="998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IN"/>
              <a:t>Rethinking Treatment Limits   |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C9562AB-8978-0AE0-7100-8D2172CE8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1396" y="4781631"/>
            <a:ext cx="243015" cy="245901"/>
          </a:xfrm>
          <a:prstGeom prst="rect">
            <a:avLst/>
          </a:prstGeom>
        </p:spPr>
        <p:txBody>
          <a:bodyPr wrap="none" rIns="0">
            <a:spAutoFit/>
          </a:bodyPr>
          <a:lstStyle>
            <a:lvl1pPr>
              <a:defRPr sz="998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FB7B919-7703-D6FC-83E4-7357F1E50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5049" y="4781631"/>
            <a:ext cx="811119" cy="245901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>
              <a:defRPr sz="998">
                <a:solidFill>
                  <a:schemeClr val="tx1"/>
                </a:solidFill>
              </a:defRPr>
            </a:lvl1pPr>
          </a:lstStyle>
          <a:p>
            <a:pPr algn="r"/>
            <a:fld id="{70B0E097-4F40-42D7-A49A-1F67C5B0AF36}" type="datetime4">
              <a:rPr lang="en-US" smtClean="0"/>
              <a:t>May 1, 2023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8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49D2-03C4-47B0-96FB-413AE4EA51B3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5E7E-8E82-43A1-8C7A-CD2231E07E6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920459-D1DE-416A-B19E-02E645D8925A}"/>
              </a:ext>
            </a:extLst>
          </p:cNvPr>
          <p:cNvPicPr/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104775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54D6850-10BB-6704-71CF-54465DD81094}"/>
              </a:ext>
            </a:extLst>
          </p:cNvPr>
          <p:cNvGrpSpPr/>
          <p:nvPr userDrawn="1"/>
        </p:nvGrpSpPr>
        <p:grpSpPr>
          <a:xfrm>
            <a:off x="0" y="4813930"/>
            <a:ext cx="1208867" cy="335194"/>
            <a:chOff x="13183" y="4760049"/>
            <a:chExt cx="1208867" cy="335194"/>
          </a:xfrm>
        </p:grpSpPr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7E94653B-2B36-EB2A-C0FE-838A9E3B7F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07" b="23593"/>
            <a:stretch/>
          </p:blipFill>
          <p:spPr>
            <a:xfrm>
              <a:off x="13183" y="4760049"/>
              <a:ext cx="670385" cy="335193"/>
            </a:xfrm>
            <a:prstGeom prst="rect">
              <a:avLst/>
            </a:prstGeom>
          </p:spPr>
        </p:pic>
        <p:pic>
          <p:nvPicPr>
            <p:cNvPr id="10" name="Picture 9" descr="Association of British Clinical Diabetologists">
              <a:extLst>
                <a:ext uri="{FF2B5EF4-FFF2-40B4-BE49-F238E27FC236}">
                  <a16:creationId xmlns:a16="http://schemas.microsoft.com/office/drawing/2014/main" id="{31B9A6B6-663F-8894-30C2-EA83512321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760049"/>
              <a:ext cx="538482" cy="33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9714255-341E-81A2-F8EF-AA87178F8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038" t="13601" r="36613" b="75199"/>
          <a:stretch/>
        </p:blipFill>
        <p:spPr>
          <a:xfrm>
            <a:off x="1187623" y="4836657"/>
            <a:ext cx="857715" cy="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3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49D2-03C4-47B0-96FB-413AE4EA51B3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5E7E-8E82-43A1-8C7A-CD2231E07E6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E4166-C5DA-4FAC-92C4-9A0289A312FE}"/>
              </a:ext>
            </a:extLst>
          </p:cNvPr>
          <p:cNvPicPr/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104775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85960A-A23A-84C7-231A-37B919DB6868}"/>
              </a:ext>
            </a:extLst>
          </p:cNvPr>
          <p:cNvGrpSpPr/>
          <p:nvPr userDrawn="1"/>
        </p:nvGrpSpPr>
        <p:grpSpPr>
          <a:xfrm>
            <a:off x="0" y="4813930"/>
            <a:ext cx="1208867" cy="335194"/>
            <a:chOff x="13183" y="4760049"/>
            <a:chExt cx="1208867" cy="335194"/>
          </a:xfrm>
        </p:grpSpPr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BD5C73DE-F668-56FD-F025-00352A91F2A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07" b="23593"/>
            <a:stretch/>
          </p:blipFill>
          <p:spPr>
            <a:xfrm>
              <a:off x="13183" y="4760049"/>
              <a:ext cx="670385" cy="335193"/>
            </a:xfrm>
            <a:prstGeom prst="rect">
              <a:avLst/>
            </a:prstGeom>
          </p:spPr>
        </p:pic>
        <p:pic>
          <p:nvPicPr>
            <p:cNvPr id="10" name="Picture 9" descr="Association of British Clinical Diabetologists">
              <a:extLst>
                <a:ext uri="{FF2B5EF4-FFF2-40B4-BE49-F238E27FC236}">
                  <a16:creationId xmlns:a16="http://schemas.microsoft.com/office/drawing/2014/main" id="{7DB6E21D-6552-C20D-68B0-CDECB88628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760049"/>
              <a:ext cx="538482" cy="33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C796DD7-6C43-1F2A-FCF4-4455FF64C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038" t="13601" r="36613" b="75199"/>
          <a:stretch/>
        </p:blipFill>
        <p:spPr>
          <a:xfrm>
            <a:off x="1187623" y="4836657"/>
            <a:ext cx="857715" cy="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6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49D2-03C4-47B0-96FB-413AE4EA51B3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5E7E-8E82-43A1-8C7A-CD2231E07E6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BE897-62E7-426B-9DC4-A7B739DA88FB}"/>
              </a:ext>
            </a:extLst>
          </p:cNvPr>
          <p:cNvPicPr/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104775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C56166A-785E-32F6-5B94-04EB3AEDEB83}"/>
              </a:ext>
            </a:extLst>
          </p:cNvPr>
          <p:cNvGrpSpPr/>
          <p:nvPr userDrawn="1"/>
        </p:nvGrpSpPr>
        <p:grpSpPr>
          <a:xfrm>
            <a:off x="0" y="4813930"/>
            <a:ext cx="1208867" cy="335194"/>
            <a:chOff x="13183" y="4760049"/>
            <a:chExt cx="1208867" cy="335194"/>
          </a:xfrm>
        </p:grpSpPr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FCF743A0-A0C6-237A-E895-550EEF7C8A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07" b="23593"/>
            <a:stretch/>
          </p:blipFill>
          <p:spPr>
            <a:xfrm>
              <a:off x="13183" y="4760049"/>
              <a:ext cx="670385" cy="335193"/>
            </a:xfrm>
            <a:prstGeom prst="rect">
              <a:avLst/>
            </a:prstGeom>
          </p:spPr>
        </p:pic>
        <p:pic>
          <p:nvPicPr>
            <p:cNvPr id="11" name="Picture 10" descr="Association of British Clinical Diabetologists">
              <a:extLst>
                <a:ext uri="{FF2B5EF4-FFF2-40B4-BE49-F238E27FC236}">
                  <a16:creationId xmlns:a16="http://schemas.microsoft.com/office/drawing/2014/main" id="{F6E8381B-5CAD-57AC-4583-EC06B9B5AB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760049"/>
              <a:ext cx="538482" cy="33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1F32F57-4526-0956-23E8-FFA0170E0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038" t="13601" r="36613" b="75199"/>
          <a:stretch/>
        </p:blipFill>
        <p:spPr>
          <a:xfrm>
            <a:off x="1187623" y="4836657"/>
            <a:ext cx="857715" cy="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6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49D2-03C4-47B0-96FB-413AE4EA51B3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5E7E-8E82-43A1-8C7A-CD2231E07E6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FC248-453A-4AB1-920F-F9147A347B4D}"/>
              </a:ext>
            </a:extLst>
          </p:cNvPr>
          <p:cNvPicPr/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104775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10A46F9-90AA-542E-CB46-5A6A991224B9}"/>
              </a:ext>
            </a:extLst>
          </p:cNvPr>
          <p:cNvGrpSpPr/>
          <p:nvPr userDrawn="1"/>
        </p:nvGrpSpPr>
        <p:grpSpPr>
          <a:xfrm>
            <a:off x="0" y="4813930"/>
            <a:ext cx="1208867" cy="335194"/>
            <a:chOff x="13183" y="4760049"/>
            <a:chExt cx="1208867" cy="335194"/>
          </a:xfrm>
        </p:grpSpPr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469947AF-A844-D094-FE90-C66052B050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07" b="23593"/>
            <a:stretch/>
          </p:blipFill>
          <p:spPr>
            <a:xfrm>
              <a:off x="13183" y="4760049"/>
              <a:ext cx="670385" cy="335193"/>
            </a:xfrm>
            <a:prstGeom prst="rect">
              <a:avLst/>
            </a:prstGeom>
          </p:spPr>
        </p:pic>
        <p:pic>
          <p:nvPicPr>
            <p:cNvPr id="13" name="Picture 12" descr="Association of British Clinical Diabetologists">
              <a:extLst>
                <a:ext uri="{FF2B5EF4-FFF2-40B4-BE49-F238E27FC236}">
                  <a16:creationId xmlns:a16="http://schemas.microsoft.com/office/drawing/2014/main" id="{7CA70BB9-2CEE-7287-9114-17E8B3BFE12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760049"/>
              <a:ext cx="538482" cy="33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5483971-A4DF-632B-DAD2-32FEA9D38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038" t="13601" r="36613" b="75199"/>
          <a:stretch/>
        </p:blipFill>
        <p:spPr>
          <a:xfrm>
            <a:off x="1187623" y="4836657"/>
            <a:ext cx="857715" cy="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8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49D2-03C4-47B0-96FB-413AE4EA51B3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5E7E-8E82-43A1-8C7A-CD2231E07E68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C6595-9A44-4444-A0CF-1AA327577080}"/>
              </a:ext>
            </a:extLst>
          </p:cNvPr>
          <p:cNvPicPr/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104775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57D60BA-9DB1-E6E5-21BB-969C8236211C}"/>
              </a:ext>
            </a:extLst>
          </p:cNvPr>
          <p:cNvGrpSpPr/>
          <p:nvPr userDrawn="1"/>
        </p:nvGrpSpPr>
        <p:grpSpPr>
          <a:xfrm>
            <a:off x="0" y="4813930"/>
            <a:ext cx="1208867" cy="335194"/>
            <a:chOff x="13183" y="4760049"/>
            <a:chExt cx="1208867" cy="335194"/>
          </a:xfrm>
        </p:grpSpPr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71498AD1-A47A-1466-BC85-126B2DA2F2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07" b="23593"/>
            <a:stretch/>
          </p:blipFill>
          <p:spPr>
            <a:xfrm>
              <a:off x="13183" y="4760049"/>
              <a:ext cx="670385" cy="335193"/>
            </a:xfrm>
            <a:prstGeom prst="rect">
              <a:avLst/>
            </a:prstGeom>
          </p:spPr>
        </p:pic>
        <p:pic>
          <p:nvPicPr>
            <p:cNvPr id="9" name="Picture 8" descr="Association of British Clinical Diabetologists">
              <a:extLst>
                <a:ext uri="{FF2B5EF4-FFF2-40B4-BE49-F238E27FC236}">
                  <a16:creationId xmlns:a16="http://schemas.microsoft.com/office/drawing/2014/main" id="{91ADA796-B15F-25DA-DDFF-0BE8D61F54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760049"/>
              <a:ext cx="538482" cy="33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E0CDECC-896C-92FC-D4E7-2E5F759FA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038" t="13601" r="36613" b="75199"/>
          <a:stretch/>
        </p:blipFill>
        <p:spPr>
          <a:xfrm>
            <a:off x="1187623" y="4836657"/>
            <a:ext cx="857715" cy="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49D2-03C4-47B0-96FB-413AE4EA51B3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5E7E-8E82-43A1-8C7A-CD2231E07E68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32B69-373F-4270-9BEE-61AACE3FE06F}"/>
              </a:ext>
            </a:extLst>
          </p:cNvPr>
          <p:cNvPicPr/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104775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9492B17-078A-7151-FA0A-04360E5C8D2C}"/>
              </a:ext>
            </a:extLst>
          </p:cNvPr>
          <p:cNvGrpSpPr/>
          <p:nvPr userDrawn="1"/>
        </p:nvGrpSpPr>
        <p:grpSpPr>
          <a:xfrm>
            <a:off x="0" y="4813930"/>
            <a:ext cx="1208867" cy="335194"/>
            <a:chOff x="13183" y="4760049"/>
            <a:chExt cx="1208867" cy="335194"/>
          </a:xfrm>
        </p:grpSpPr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46E73FDE-8CC5-3C36-660B-4A3732C243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07" b="23593"/>
            <a:stretch/>
          </p:blipFill>
          <p:spPr>
            <a:xfrm>
              <a:off x="13183" y="4760049"/>
              <a:ext cx="670385" cy="335193"/>
            </a:xfrm>
            <a:prstGeom prst="rect">
              <a:avLst/>
            </a:prstGeom>
          </p:spPr>
        </p:pic>
        <p:pic>
          <p:nvPicPr>
            <p:cNvPr id="8" name="Picture 7" descr="Association of British Clinical Diabetologists">
              <a:extLst>
                <a:ext uri="{FF2B5EF4-FFF2-40B4-BE49-F238E27FC236}">
                  <a16:creationId xmlns:a16="http://schemas.microsoft.com/office/drawing/2014/main" id="{3DB23C49-6A47-5CD4-5D4C-95F8DF3992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760049"/>
              <a:ext cx="538482" cy="33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9820D60-82F5-7FFC-C980-B2CF7B520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038" t="13601" r="36613" b="75199"/>
          <a:stretch/>
        </p:blipFill>
        <p:spPr>
          <a:xfrm>
            <a:off x="1187623" y="4836657"/>
            <a:ext cx="857715" cy="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49D2-03C4-47B0-96FB-413AE4EA51B3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5E7E-8E82-43A1-8C7A-CD2231E07E6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0E414-D811-4606-A6A0-9B05528088A8}"/>
              </a:ext>
            </a:extLst>
          </p:cNvPr>
          <p:cNvPicPr/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104775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309CB2-3710-A063-7E29-DFC95A09EFC0}"/>
              </a:ext>
            </a:extLst>
          </p:cNvPr>
          <p:cNvGrpSpPr/>
          <p:nvPr userDrawn="1"/>
        </p:nvGrpSpPr>
        <p:grpSpPr>
          <a:xfrm>
            <a:off x="0" y="4813930"/>
            <a:ext cx="1208867" cy="335194"/>
            <a:chOff x="13183" y="4760049"/>
            <a:chExt cx="1208867" cy="335194"/>
          </a:xfrm>
        </p:grpSpPr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D6FD4F9D-8B67-45CB-490A-AD463A7580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07" b="23593"/>
            <a:stretch/>
          </p:blipFill>
          <p:spPr>
            <a:xfrm>
              <a:off x="13183" y="4760049"/>
              <a:ext cx="670385" cy="335193"/>
            </a:xfrm>
            <a:prstGeom prst="rect">
              <a:avLst/>
            </a:prstGeom>
          </p:spPr>
        </p:pic>
        <p:pic>
          <p:nvPicPr>
            <p:cNvPr id="11" name="Picture 10" descr="Association of British Clinical Diabetologists">
              <a:extLst>
                <a:ext uri="{FF2B5EF4-FFF2-40B4-BE49-F238E27FC236}">
                  <a16:creationId xmlns:a16="http://schemas.microsoft.com/office/drawing/2014/main" id="{45CDB485-3695-BD9F-1644-DC3591F970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760049"/>
              <a:ext cx="538482" cy="33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9308C6B-F485-808A-4A45-54CFCCE1A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038" t="13601" r="36613" b="75199"/>
          <a:stretch/>
        </p:blipFill>
        <p:spPr>
          <a:xfrm>
            <a:off x="1187623" y="4836657"/>
            <a:ext cx="857715" cy="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49D2-03C4-47B0-96FB-413AE4EA51B3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5E7E-8E82-43A1-8C7A-CD2231E07E68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E8F91F-9C61-1940-FB56-B7F9035262FC}"/>
              </a:ext>
            </a:extLst>
          </p:cNvPr>
          <p:cNvGrpSpPr/>
          <p:nvPr userDrawn="1"/>
        </p:nvGrpSpPr>
        <p:grpSpPr>
          <a:xfrm>
            <a:off x="0" y="4813930"/>
            <a:ext cx="1208867" cy="335194"/>
            <a:chOff x="13183" y="4760049"/>
            <a:chExt cx="1208867" cy="335194"/>
          </a:xfrm>
        </p:grpSpPr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E14D7745-C1AB-9ACD-8E68-F176279F9F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07" b="23593"/>
            <a:stretch/>
          </p:blipFill>
          <p:spPr>
            <a:xfrm>
              <a:off x="13183" y="4760049"/>
              <a:ext cx="670385" cy="335193"/>
            </a:xfrm>
            <a:prstGeom prst="rect">
              <a:avLst/>
            </a:prstGeom>
          </p:spPr>
        </p:pic>
        <p:pic>
          <p:nvPicPr>
            <p:cNvPr id="10" name="Picture 9" descr="Association of British Clinical Diabetologists">
              <a:extLst>
                <a:ext uri="{FF2B5EF4-FFF2-40B4-BE49-F238E27FC236}">
                  <a16:creationId xmlns:a16="http://schemas.microsoft.com/office/drawing/2014/main" id="{51A385FE-3064-689E-2F87-728571C55C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760049"/>
              <a:ext cx="538482" cy="33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F995EF8-38E0-C5ED-A639-74E406066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038" t="13601" r="36613" b="75199"/>
          <a:stretch/>
        </p:blipFill>
        <p:spPr>
          <a:xfrm>
            <a:off x="1187623" y="4836657"/>
            <a:ext cx="857715" cy="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0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A49D2-03C4-47B0-96FB-413AE4EA51B3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D5E7E-8E82-43A1-8C7A-CD2231E07E6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7" descr="NNUH_Foundation_trust_logo">
            <a:extLst>
              <a:ext uri="{FF2B5EF4-FFF2-40B4-BE49-F238E27FC236}">
                <a16:creationId xmlns:a16="http://schemas.microsoft.com/office/drawing/2014/main" id="{9251B98D-2477-4144-8F48-6EADA4B9C8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8"/>
            <a:ext cx="4249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49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12" Type="http://schemas.openxmlformats.org/officeDocument/2006/relationships/image" Target="https://www.uea.ac.uk/documents/20142/343805/UEA_NEW_BRAND_Magenta_small.png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emf"/><Relationship Id="rId11" Type="http://schemas.openxmlformats.org/officeDocument/2006/relationships/image" Target="../media/image19.sv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009775"/>
            <a:ext cx="8928100" cy="11025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/>
              <a:t>How Continuous Ketone </a:t>
            </a:r>
            <a:r>
              <a:rPr lang="en-GB" sz="3200" dirty="0"/>
              <a:t>M</a:t>
            </a:r>
            <a:r>
              <a:rPr lang="en-GB" sz="3200"/>
              <a:t>onitoring can Augment an Automated Insulin Delivery </a:t>
            </a:r>
            <a:r>
              <a:rPr lang="en-GB" sz="3200" dirty="0"/>
              <a:t>S</a:t>
            </a:r>
            <a:r>
              <a:rPr lang="en-GB" sz="3200"/>
              <a:t>ystem</a:t>
            </a:r>
            <a:endParaRPr lang="en-GB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" y="3363837"/>
            <a:ext cx="7778750" cy="163797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1800" dirty="0"/>
              <a:t>Prof Ketan Dhatariya </a:t>
            </a:r>
            <a:r>
              <a:rPr lang="en-GB" sz="1200" dirty="0"/>
              <a:t>MBBS MSc MD MS FRCP PhD</a:t>
            </a:r>
          </a:p>
          <a:p>
            <a:pPr eaLnBrk="1" hangingPunct="1">
              <a:defRPr/>
            </a:pPr>
            <a:r>
              <a:rPr lang="en-GB" sz="1200" dirty="0"/>
              <a:t>Consultant in Diabetes and Endocrinology</a:t>
            </a:r>
          </a:p>
          <a:p>
            <a:pPr eaLnBrk="1" hangingPunct="1">
              <a:defRPr/>
            </a:pPr>
            <a:r>
              <a:rPr lang="en-GB" sz="1200" dirty="0"/>
              <a:t>Norfolk and Norwich University Hospitals</a:t>
            </a:r>
          </a:p>
          <a:p>
            <a:pPr eaLnBrk="1" hangingPunct="1">
              <a:defRPr/>
            </a:pPr>
            <a:r>
              <a:rPr lang="en-GB" sz="1200" dirty="0"/>
              <a:t>Honorary Professor of Medicine, University of East Anglia</a:t>
            </a:r>
          </a:p>
        </p:txBody>
      </p:sp>
      <p:pic>
        <p:nvPicPr>
          <p:cNvPr id="2052" name="Picture 4" descr="868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27819"/>
            <a:ext cx="2592387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N&amp;nc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4251723"/>
            <a:ext cx="828279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8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C2B5-7661-4C8B-88AB-8F20D584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4885-2EDD-41D2-9A0D-4067F6D2B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7371"/>
          </a:xfrm>
        </p:spPr>
        <p:txBody>
          <a:bodyPr>
            <a:normAutofit/>
          </a:bodyPr>
          <a:lstStyle/>
          <a:p>
            <a:r>
              <a:rPr lang="en-GB" sz="1800" dirty="0"/>
              <a:t>There are several!</a:t>
            </a:r>
          </a:p>
          <a:p>
            <a:pPr lvl="1"/>
            <a:r>
              <a:rPr lang="en-GB" sz="1600" dirty="0"/>
              <a:t>Education of people with diabetes – what do the numbers mean? </a:t>
            </a:r>
          </a:p>
          <a:p>
            <a:pPr lvl="1"/>
            <a:r>
              <a:rPr lang="en-GB" sz="1600" dirty="0"/>
              <a:t>Education of health care professionals – what do the numbers mean? </a:t>
            </a:r>
          </a:p>
          <a:p>
            <a:pPr lvl="1"/>
            <a:r>
              <a:rPr lang="en-GB" sz="1600" dirty="0"/>
              <a:t>Do we need a Red / Amber / Green system rather than numbers?</a:t>
            </a:r>
          </a:p>
          <a:p>
            <a:pPr lvl="1"/>
            <a:r>
              <a:rPr lang="en-GB" sz="1600" dirty="0"/>
              <a:t>Calibration of the device – margin of error at high levels</a:t>
            </a:r>
          </a:p>
          <a:p>
            <a:pPr lvl="1"/>
            <a:r>
              <a:rPr lang="en-GB" sz="1600" dirty="0"/>
              <a:t>Developing an AID algorithm that incorporates ketones / sick day rules</a:t>
            </a:r>
          </a:p>
          <a:p>
            <a:pPr lvl="1"/>
            <a:r>
              <a:rPr lang="en-GB" sz="1600" dirty="0"/>
              <a:t>When does physiological become pathological?</a:t>
            </a:r>
          </a:p>
          <a:p>
            <a:pPr lvl="1"/>
            <a:r>
              <a:rPr lang="en-GB" sz="1600" dirty="0"/>
              <a:t>Are there significant differences between blood / capillary and interstitial fluid?</a:t>
            </a:r>
          </a:p>
          <a:p>
            <a:pPr lvl="1"/>
            <a:r>
              <a:rPr lang="en-GB" sz="1600"/>
              <a:t>T1DM vs T2DM</a:t>
            </a:r>
            <a:endParaRPr lang="en-GB" sz="1600" dirty="0"/>
          </a:p>
          <a:p>
            <a:pPr lvl="1"/>
            <a:r>
              <a:rPr lang="en-GB" sz="1600" dirty="0"/>
              <a:t>How to manage euglycaemic ketonaemia/DKA</a:t>
            </a:r>
          </a:p>
          <a:p>
            <a:pPr lvl="1"/>
            <a:r>
              <a:rPr lang="en-GB" sz="1600" dirty="0"/>
              <a:t>Physiologically speaking, when does a child become an adult?</a:t>
            </a:r>
          </a:p>
          <a:p>
            <a:pPr lvl="1"/>
            <a:r>
              <a:rPr lang="en-GB" sz="1600" dirty="0"/>
              <a:t>Reimbursement?</a:t>
            </a:r>
          </a:p>
          <a:p>
            <a:endParaRPr lang="en-GB" sz="18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3A41302-A47A-E2F9-64B5-FA9748B5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794" y="1883783"/>
            <a:ext cx="473361" cy="716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7864C-5DAB-CDBD-168E-6D6D1C543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806" y="1329052"/>
            <a:ext cx="1146001" cy="425830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856A7B8A-01F2-5AE6-0C7D-97FB2ACA57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693"/>
          <a:stretch/>
        </p:blipFill>
        <p:spPr>
          <a:xfrm>
            <a:off x="7915558" y="2640707"/>
            <a:ext cx="1228441" cy="939156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48F5EAF-1ED6-E0E1-990D-CCAAE14C3ACB}"/>
              </a:ext>
            </a:extLst>
          </p:cNvPr>
          <p:cNvSpPr txBox="1">
            <a:spLocks/>
          </p:cNvSpPr>
          <p:nvPr/>
        </p:nvSpPr>
        <p:spPr>
          <a:xfrm>
            <a:off x="3563888" y="4880575"/>
            <a:ext cx="5562600" cy="21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Alva et al Journal of Diabetes Sci Technol 2021;15(4):768-774 </a:t>
            </a:r>
          </a:p>
        </p:txBody>
      </p:sp>
    </p:spTree>
    <p:extLst>
      <p:ext uri="{BB962C8B-B14F-4D97-AF65-F5344CB8AC3E}">
        <p14:creationId xmlns:p14="http://schemas.microsoft.com/office/powerpoint/2010/main" val="42627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3214-7C2A-48DE-B843-58BDE695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7F211-EF01-41FD-ABD9-6385ED9E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200150"/>
            <a:ext cx="8507288" cy="3675855"/>
          </a:xfrm>
        </p:spPr>
        <p:txBody>
          <a:bodyPr>
            <a:normAutofit/>
          </a:bodyPr>
          <a:lstStyle/>
          <a:p>
            <a:r>
              <a:rPr lang="en-GB" sz="1800" dirty="0"/>
              <a:t>Ketones are an evolutionary adaptation to prolonged starvation</a:t>
            </a:r>
          </a:p>
          <a:p>
            <a:endParaRPr lang="en-GB" sz="900" dirty="0"/>
          </a:p>
          <a:p>
            <a:r>
              <a:rPr lang="en-GB" sz="1800" dirty="0"/>
              <a:t>Their presence can be beneficial or harmful – depending on the rate of appearance in the circulation</a:t>
            </a:r>
          </a:p>
          <a:p>
            <a:endParaRPr lang="en-GB" sz="900" dirty="0"/>
          </a:p>
          <a:p>
            <a:r>
              <a:rPr lang="en-GB" sz="1800" dirty="0"/>
              <a:t>Continuous ketone measurement seems to be the next logical step in the management of type 1 diabetes, and incorporation into an AID system seems likely</a:t>
            </a:r>
          </a:p>
          <a:p>
            <a:endParaRPr lang="en-GB" sz="900" dirty="0"/>
          </a:p>
          <a:p>
            <a:r>
              <a:rPr lang="en-GB" sz="1800" dirty="0"/>
              <a:t>Challenges remain but the potential for benefit is huge</a:t>
            </a:r>
          </a:p>
        </p:txBody>
      </p:sp>
    </p:spTree>
    <p:extLst>
      <p:ext uri="{BB962C8B-B14F-4D97-AF65-F5344CB8AC3E}">
        <p14:creationId xmlns:p14="http://schemas.microsoft.com/office/powerpoint/2010/main" val="267663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009775"/>
            <a:ext cx="8928100" cy="11025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/>
              <a:t>How Continuous Ketone </a:t>
            </a:r>
            <a:r>
              <a:rPr lang="en-GB" sz="3200" dirty="0"/>
              <a:t>M</a:t>
            </a:r>
            <a:r>
              <a:rPr lang="en-GB" sz="3200"/>
              <a:t>onitoring can Augment an Automated Insulin Delivery </a:t>
            </a:r>
            <a:r>
              <a:rPr lang="en-GB" sz="3200" dirty="0"/>
              <a:t>S</a:t>
            </a:r>
            <a:r>
              <a:rPr lang="en-GB" sz="3200"/>
              <a:t>ystem</a:t>
            </a:r>
            <a:endParaRPr lang="en-GB" sz="2400" dirty="0"/>
          </a:p>
        </p:txBody>
      </p:sp>
      <p:pic>
        <p:nvPicPr>
          <p:cNvPr id="2052" name="Picture 4" descr="868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27819"/>
            <a:ext cx="2592387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N&amp;nc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4251723"/>
            <a:ext cx="828279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9A8508A-7902-37E7-8A45-3FA0125AFC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2625" y="3219821"/>
            <a:ext cx="7778750" cy="178199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GB" sz="2400" dirty="0"/>
              <a:t>www.norfolkdiabetes.com</a:t>
            </a:r>
          </a:p>
          <a:p>
            <a:pPr eaLnBrk="1" hangingPunct="1">
              <a:defRPr/>
            </a:pPr>
            <a:endParaRPr lang="en-GB" sz="1200" dirty="0"/>
          </a:p>
          <a:p>
            <a:pPr eaLnBrk="1" hangingPunct="1">
              <a:defRPr/>
            </a:pPr>
            <a:r>
              <a:rPr lang="en-GB" sz="2400" dirty="0"/>
              <a:t>ketan.dhatariya@nnuh.nhs.uk </a:t>
            </a:r>
          </a:p>
          <a:p>
            <a:pPr eaLnBrk="1" hangingPunct="1">
              <a:defRPr/>
            </a:pPr>
            <a:endParaRPr lang="en-GB" sz="1200" dirty="0"/>
          </a:p>
          <a:p>
            <a:pPr eaLnBrk="1" hangingPunct="1">
              <a:defRPr/>
            </a:pPr>
            <a:r>
              <a:rPr lang="en-GB" sz="2400" dirty="0"/>
              <a:t>   @ketandhatariya</a:t>
            </a:r>
          </a:p>
          <a:p>
            <a:pPr eaLnBrk="1" hangingPunct="1">
              <a:defRPr/>
            </a:pPr>
            <a:r>
              <a:rPr lang="en-GB" sz="2400" dirty="0"/>
              <a:t>@JBDSIP</a:t>
            </a:r>
          </a:p>
          <a:p>
            <a:pPr eaLnBrk="1" hangingPunct="1">
              <a:defRPr/>
            </a:pPr>
            <a:r>
              <a:rPr lang="en-GB" sz="2400" dirty="0"/>
              <a:t> @ABCDiab</a:t>
            </a:r>
          </a:p>
        </p:txBody>
      </p:sp>
      <p:pic>
        <p:nvPicPr>
          <p:cNvPr id="3" name="Picture 7" descr="C:\Users\kd12.NNMAIN\Desktop\twitter-logo.png">
            <a:extLst>
              <a:ext uri="{FF2B5EF4-FFF2-40B4-BE49-F238E27FC236}">
                <a16:creationId xmlns:a16="http://schemas.microsoft.com/office/drawing/2014/main" id="{066904E9-DFCC-F239-3038-17E23ED2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05884"/>
            <a:ext cx="331787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kd12.NNMAIN\Desktop\twitter-logo.png">
            <a:extLst>
              <a:ext uri="{FF2B5EF4-FFF2-40B4-BE49-F238E27FC236}">
                <a16:creationId xmlns:a16="http://schemas.microsoft.com/office/drawing/2014/main" id="{0D96C258-07E2-EC17-48EB-7C2BA5DE5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00868"/>
            <a:ext cx="331787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kd12.NNMAIN\Desktop\twitter-logo.png">
            <a:extLst>
              <a:ext uri="{FF2B5EF4-FFF2-40B4-BE49-F238E27FC236}">
                <a16:creationId xmlns:a16="http://schemas.microsoft.com/office/drawing/2014/main" id="{125E9D3E-BF44-BBFC-6ED9-4FED125A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77368"/>
            <a:ext cx="331787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6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FFAF-C149-4F3B-93D0-243D33AD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438FA-5EFE-452C-837E-4B9D338D0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the last 12 months I have received honoraria, travel or fees for advisory boards from</a:t>
            </a:r>
          </a:p>
          <a:p>
            <a:pPr lvl="1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AstraZeneca</a:t>
            </a:r>
          </a:p>
          <a:p>
            <a:pPr lvl="1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Novo Nordisk</a:t>
            </a:r>
          </a:p>
          <a:p>
            <a:pPr lvl="1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Boehringer-Ingelheim </a:t>
            </a:r>
          </a:p>
          <a:p>
            <a:pPr lvl="1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Eli Lilly</a:t>
            </a:r>
          </a:p>
          <a:p>
            <a:pPr lvl="1"/>
            <a:r>
              <a:rPr lang="en-GB" sz="1400" dirty="0">
                <a:latin typeface="Calibri" panose="020F0502020204030204" pitchFamily="34" charset="0"/>
              </a:rPr>
              <a:t>Abbott Diabetes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3D807CE-6D79-41B9-B7C6-3D79E0A3814B}"/>
              </a:ext>
            </a:extLst>
          </p:cNvPr>
          <p:cNvSpPr txBox="1">
            <a:spLocks/>
          </p:cNvSpPr>
          <p:nvPr/>
        </p:nvSpPr>
        <p:spPr>
          <a:xfrm>
            <a:off x="237600" y="1431001"/>
            <a:ext cx="8211808" cy="2736554"/>
          </a:xfrm>
          <a:prstGeom prst="rect">
            <a:avLst/>
          </a:prstGeom>
        </p:spPr>
        <p:txBody>
          <a:bodyPr vert="horz" wrap="square" lIns="91440" tIns="45720" rIns="91440" bIns="45720" numCol="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9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2096-5CBD-478B-9A0E-11AFAAFF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Back to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7501-29B5-4451-A9AF-A08D96C6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063228"/>
            <a:ext cx="3682752" cy="3874294"/>
          </a:xfrm>
        </p:spPr>
        <p:txBody>
          <a:bodyPr>
            <a:normAutofit/>
          </a:bodyPr>
          <a:lstStyle/>
          <a:p>
            <a:r>
              <a:rPr lang="en-GB" sz="1900" dirty="0"/>
              <a:t>At different plasma concentrations, insulin has different effects</a:t>
            </a:r>
          </a:p>
          <a:p>
            <a:pPr lvl="1"/>
            <a:r>
              <a:rPr lang="en-GB" sz="1700" dirty="0"/>
              <a:t>At the very lowest concentrations, insulin suppresses ketogenesis</a:t>
            </a:r>
          </a:p>
          <a:p>
            <a:pPr lvl="1"/>
            <a:r>
              <a:rPr lang="en-GB" sz="1700" dirty="0"/>
              <a:t>Then it stops gluconeogenesis and skeletal muscle catabolism</a:t>
            </a:r>
          </a:p>
          <a:p>
            <a:pPr lvl="1"/>
            <a:r>
              <a:rPr lang="en-GB" sz="1700" dirty="0"/>
              <a:t>Then it causes glucose uptake and glycogen synthesis</a:t>
            </a:r>
          </a:p>
          <a:p>
            <a:pPr lvl="1"/>
            <a:r>
              <a:rPr lang="en-GB" sz="1700" dirty="0"/>
              <a:t>Finally, it is an anabolic hormone</a:t>
            </a:r>
          </a:p>
          <a:p>
            <a:pPr lvl="1"/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6E5C3-1250-4096-83B5-999A04035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6838"/>
            <a:ext cx="4680520" cy="3737160"/>
          </a:xfrm>
          <a:prstGeom prst="rect">
            <a:avLst/>
          </a:prstGeom>
          <a:effectLst>
            <a:glow rad="101600">
              <a:srgbClr val="002060">
                <a:alpha val="40000"/>
              </a:srgb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CF809C-D6EC-4C2B-BAB7-032E1DA511B5}"/>
              </a:ext>
            </a:extLst>
          </p:cNvPr>
          <p:cNvSpPr txBox="1"/>
          <p:nvPr/>
        </p:nvSpPr>
        <p:spPr>
          <a:xfrm>
            <a:off x="2483768" y="4794706"/>
            <a:ext cx="6660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Barwell ND et al Br J </a:t>
            </a:r>
            <a:r>
              <a:rPr lang="en-GB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Cardiol</a:t>
            </a:r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2011;18(5/6):224-228</a:t>
            </a:r>
          </a:p>
        </p:txBody>
      </p:sp>
    </p:spTree>
    <p:extLst>
      <p:ext uri="{BB962C8B-B14F-4D97-AF65-F5344CB8AC3E}">
        <p14:creationId xmlns:p14="http://schemas.microsoft.com/office/powerpoint/2010/main" val="9293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E475-6DDE-40D3-9F9B-991BDE26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Ketones – Why Are They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E8249-D6FC-4D56-9456-8BBB67F6D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200" y="3048828"/>
            <a:ext cx="2524069" cy="651519"/>
          </a:xfrm>
        </p:spPr>
        <p:txBody>
          <a:bodyPr>
            <a:normAutofit/>
          </a:bodyPr>
          <a:lstStyle/>
          <a:p>
            <a:r>
              <a:rPr lang="en-GB" sz="1800" dirty="0"/>
              <a:t>Evolution!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92CFF-69C5-4802-8615-A33D0AB24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15566"/>
            <a:ext cx="8586700" cy="1305105"/>
          </a:xfrm>
          <a:prstGeom prst="rect">
            <a:avLst/>
          </a:prstGeom>
          <a:effectLst>
            <a:glow rad="101600">
              <a:srgbClr val="002060">
                <a:alpha val="40000"/>
              </a:srgb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A02BEE-14CD-4814-842D-D33CE9DAFAF0}"/>
              </a:ext>
            </a:extLst>
          </p:cNvPr>
          <p:cNvSpPr txBox="1"/>
          <p:nvPr/>
        </p:nvSpPr>
        <p:spPr>
          <a:xfrm>
            <a:off x="4025916" y="4630365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da-DK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Cahill GF NEJM 1970;282(12):668-675</a:t>
            </a:r>
          </a:p>
          <a:p>
            <a:pPr algn="r" eaLnBrk="1" hangingPunct="1"/>
            <a:r>
              <a:rPr lang="da-DK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Cahill GF Diabetes 1971;20(12):785-799</a:t>
            </a:r>
          </a:p>
          <a:p>
            <a:pPr algn="r" eaLnBrk="1" hangingPunct="1"/>
            <a:r>
              <a:rPr lang="da-DK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Cahill GF Ann Rev Nutr 2006;26(1):1-22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B4C21-67C8-49A2-900A-23F5ADF1B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383563"/>
            <a:ext cx="2219309" cy="2411533"/>
          </a:xfrm>
          <a:prstGeom prst="rect">
            <a:avLst/>
          </a:prstGeom>
          <a:effectLst>
            <a:glow rad="101600">
              <a:srgbClr val="002060">
                <a:alpha val="40000"/>
              </a:srgb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E9A852-45E8-400E-BB5D-81775788B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53" y="2383563"/>
            <a:ext cx="2889103" cy="2411533"/>
          </a:xfrm>
          <a:prstGeom prst="rect">
            <a:avLst/>
          </a:prstGeom>
          <a:effectLst>
            <a:glow rad="101600">
              <a:srgbClr val="002060">
                <a:alpha val="40000"/>
              </a:srgbClr>
            </a:glo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47F1A12-13F7-95C2-082F-894EE56599EB}"/>
              </a:ext>
            </a:extLst>
          </p:cNvPr>
          <p:cNvGrpSpPr/>
          <p:nvPr/>
        </p:nvGrpSpPr>
        <p:grpSpPr>
          <a:xfrm>
            <a:off x="497986" y="1203598"/>
            <a:ext cx="5082126" cy="857250"/>
            <a:chOff x="497986" y="1203598"/>
            <a:chExt cx="5082126" cy="8572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DCC76D-412C-97A3-02B0-8BA6FF7C6188}"/>
                </a:ext>
              </a:extLst>
            </p:cNvPr>
            <p:cNvSpPr/>
            <p:nvPr/>
          </p:nvSpPr>
          <p:spPr>
            <a:xfrm>
              <a:off x="4860032" y="1203598"/>
              <a:ext cx="720080" cy="8572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696C52-7FB0-F43E-7D78-E49DAB9FF2BA}"/>
                </a:ext>
              </a:extLst>
            </p:cNvPr>
            <p:cNvSpPr/>
            <p:nvPr/>
          </p:nvSpPr>
          <p:spPr>
            <a:xfrm>
              <a:off x="497986" y="1878729"/>
              <a:ext cx="5082126" cy="1728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3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C2B5-7661-4C8B-88AB-8F20D584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Conditions in Which They are Raised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4885-2EDD-41D2-9A0D-4067F6D2B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Diabetic ketoacidosis (with or without raised glucose)</a:t>
            </a:r>
          </a:p>
          <a:p>
            <a:r>
              <a:rPr lang="en-GB" sz="1800" dirty="0"/>
              <a:t>Starvation</a:t>
            </a:r>
          </a:p>
          <a:p>
            <a:r>
              <a:rPr lang="en-GB" sz="1800" dirty="0"/>
              <a:t>Pregnancy </a:t>
            </a:r>
          </a:p>
          <a:p>
            <a:r>
              <a:rPr lang="en-GB" sz="1800" dirty="0"/>
              <a:t>Excess alcohol intake</a:t>
            </a:r>
          </a:p>
          <a:p>
            <a:r>
              <a:rPr lang="en-GB" sz="1800" dirty="0"/>
              <a:t>SGLT2 inhibitor use</a:t>
            </a:r>
          </a:p>
          <a:p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8466B-B7AE-47A6-89B3-F7B3F387794E}"/>
              </a:ext>
            </a:extLst>
          </p:cNvPr>
          <p:cNvSpPr txBox="1"/>
          <p:nvPr/>
        </p:nvSpPr>
        <p:spPr>
          <a:xfrm>
            <a:off x="287524" y="408391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Their presence represent states of absolute or relative insulin insufficiency</a:t>
            </a:r>
          </a:p>
        </p:txBody>
      </p:sp>
    </p:spTree>
    <p:extLst>
      <p:ext uri="{BB962C8B-B14F-4D97-AF65-F5344CB8AC3E}">
        <p14:creationId xmlns:p14="http://schemas.microsoft.com/office/powerpoint/2010/main" val="13707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738D7-394D-4CF4-B1D5-DA348312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Euglycaemic DKA?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DED56-17E8-4560-A204-28927F66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1275606"/>
            <a:ext cx="8460432" cy="2378849"/>
          </a:xfrm>
          <a:prstGeom prst="rect">
            <a:avLst/>
          </a:prstGeom>
          <a:effectLst>
            <a:glow rad="101600">
              <a:srgbClr val="002060">
                <a:alpha val="40000"/>
              </a:srgbClr>
            </a:glow>
          </a:effectLst>
        </p:spPr>
      </p:pic>
      <p:sp>
        <p:nvSpPr>
          <p:cNvPr id="6" name="TextBox 12358">
            <a:extLst>
              <a:ext uri="{FF2B5EF4-FFF2-40B4-BE49-F238E27FC236}">
                <a16:creationId xmlns:a16="http://schemas.microsoft.com/office/drawing/2014/main" id="{6EAC43B0-11CA-49C7-B262-1A38078B8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507255"/>
            <a:ext cx="8352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Munro JF et al BMJ 1973;2(5866):578-5880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Kitabchi</a:t>
            </a:r>
            <a:r>
              <a:rPr lang="en-GB" alt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AE et al Diab Care 2009;32(7):1335-1343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Dhatariya K et al Diab Med 2016;33(2):252-260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Macfarlane J et al Mayo Clin Proc 2019;94(9):1909-1910</a:t>
            </a:r>
          </a:p>
        </p:txBody>
      </p:sp>
    </p:spTree>
    <p:extLst>
      <p:ext uri="{BB962C8B-B14F-4D97-AF65-F5344CB8AC3E}">
        <p14:creationId xmlns:p14="http://schemas.microsoft.com/office/powerpoint/2010/main" val="39078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0370-7B67-D98C-D1EC-D7EF75F8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CGM Use and Risk of Hospitalizations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6BB57-A85E-882A-194D-BB58771C2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98" y="1131590"/>
            <a:ext cx="7564205" cy="3672408"/>
          </a:xfrm>
          <a:prstGeom prst="rect">
            <a:avLst/>
          </a:prstGeom>
          <a:effectLst>
            <a:glow rad="101600">
              <a:srgbClr val="002060">
                <a:alpha val="40000"/>
              </a:srgb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78D3B7-10CC-F1B3-90A5-4566239C7D7B}"/>
              </a:ext>
            </a:extLst>
          </p:cNvPr>
          <p:cNvSpPr/>
          <p:nvPr/>
        </p:nvSpPr>
        <p:spPr>
          <a:xfrm>
            <a:off x="1492773" y="4856261"/>
            <a:ext cx="7651227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Roussel R et al Diabetes Care 2021;44(6):1368-1376</a:t>
            </a:r>
          </a:p>
        </p:txBody>
      </p:sp>
    </p:spTree>
    <p:extLst>
      <p:ext uri="{BB962C8B-B14F-4D97-AF65-F5344CB8AC3E}">
        <p14:creationId xmlns:p14="http://schemas.microsoft.com/office/powerpoint/2010/main" val="14091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ype 1 diabetes technology MiniMed 670G">
            <a:extLst>
              <a:ext uri="{FF2B5EF4-FFF2-40B4-BE49-F238E27FC236}">
                <a16:creationId xmlns:a16="http://schemas.microsoft.com/office/drawing/2014/main" id="{84A997F7-F98E-4462-CD7C-55DAFDFCD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r="11149"/>
          <a:stretch/>
        </p:blipFill>
        <p:spPr bwMode="auto">
          <a:xfrm>
            <a:off x="7799811" y="1766843"/>
            <a:ext cx="1280594" cy="116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8" name="Object 57" hidden="1">
            <a:extLst>
              <a:ext uri="{FF2B5EF4-FFF2-40B4-BE49-F238E27FC236}">
                <a16:creationId xmlns:a16="http://schemas.microsoft.com/office/drawing/2014/main" id="{824ACB7E-B1C7-4A38-A129-C81809C75D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8" name="Object 57" hidden="1">
                        <a:extLst>
                          <a:ext uri="{FF2B5EF4-FFF2-40B4-BE49-F238E27FC236}">
                            <a16:creationId xmlns:a16="http://schemas.microsoft.com/office/drawing/2014/main" id="{824ACB7E-B1C7-4A38-A129-C81809C75D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826EB433-D0BC-4B4D-8370-55A46654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07930"/>
            <a:ext cx="9036496" cy="1055708"/>
          </a:xfrm>
        </p:spPr>
        <p:txBody>
          <a:bodyPr vert="horz" anchor="b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 Theoretical Example of an Integrated Continuous Glucose &amp; Ketone Monitoring System With an AID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16FAB2-C380-4F66-91CE-55F6C1B67CBD}"/>
              </a:ext>
            </a:extLst>
          </p:cNvPr>
          <p:cNvSpPr/>
          <p:nvPr/>
        </p:nvSpPr>
        <p:spPr>
          <a:xfrm>
            <a:off x="1979712" y="3889598"/>
            <a:ext cx="1828800" cy="914400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114297" indent="-114297" defTabSz="68578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Automatically displays glucose result (value, trend arrow and graph) </a:t>
            </a:r>
          </a:p>
          <a:p>
            <a:pPr marL="114297" indent="-114297" defTabSz="68578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Optional, customizable glucose and ketone alarms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91EF88-C1D2-4BA9-8EA8-6188C7414F66}"/>
              </a:ext>
            </a:extLst>
          </p:cNvPr>
          <p:cNvSpPr/>
          <p:nvPr/>
        </p:nvSpPr>
        <p:spPr>
          <a:xfrm>
            <a:off x="5984199" y="3893074"/>
            <a:ext cx="1714500" cy="584961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114297" indent="-114297" defTabSz="68578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Shared glucose and ketone alarms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CFDA2AE8-3D2E-4A11-8380-3A6E9E5EFAF9}"/>
              </a:ext>
            </a:extLst>
          </p:cNvPr>
          <p:cNvSpPr txBox="1">
            <a:spLocks/>
          </p:cNvSpPr>
          <p:nvPr/>
        </p:nvSpPr>
        <p:spPr>
          <a:xfrm>
            <a:off x="35496" y="3889598"/>
            <a:ext cx="1950653" cy="914400"/>
          </a:xfrm>
          <a:prstGeom prst="rect">
            <a:avLst/>
          </a:prstGeom>
        </p:spPr>
        <p:txBody>
          <a:bodyPr anchor="t"/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133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226478" indent="-22647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67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33387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68331" indent="-22647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92693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67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7" indent="-114297" defTabSz="68578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Continuously monitors glucose and ketone levels every minute without user calibration</a:t>
            </a:r>
          </a:p>
          <a:p>
            <a:pPr marL="114297" indent="-114297" defTabSz="68578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10-14 days of data storage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FA5CCF2-FA32-4850-95D4-EE05E0D20DDB}"/>
              </a:ext>
            </a:extLst>
          </p:cNvPr>
          <p:cNvSpPr/>
          <p:nvPr/>
        </p:nvSpPr>
        <p:spPr>
          <a:xfrm>
            <a:off x="107504" y="3546992"/>
            <a:ext cx="1714500" cy="34019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defRPr/>
            </a:pPr>
            <a:r>
              <a:rPr lang="en-US" sz="1400" b="1">
                <a:solidFill>
                  <a:srgbClr val="001489"/>
                </a:solidFill>
                <a:latin typeface="Calibri"/>
              </a:rPr>
              <a:t>SENSOR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6376527-1481-4E99-B62A-ACCEBD1D36C6}"/>
              </a:ext>
            </a:extLst>
          </p:cNvPr>
          <p:cNvSpPr/>
          <p:nvPr/>
        </p:nvSpPr>
        <p:spPr>
          <a:xfrm>
            <a:off x="2053367" y="3546992"/>
            <a:ext cx="1714500" cy="34019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defRPr/>
            </a:pPr>
            <a:r>
              <a:rPr lang="en-US" sz="1400" b="1" dirty="0">
                <a:solidFill>
                  <a:srgbClr val="001489"/>
                </a:solidFill>
                <a:latin typeface="Calibri"/>
              </a:rPr>
              <a:t>MOBILE APP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5824BA6-E403-43E4-9064-9810F41A01DD}"/>
              </a:ext>
            </a:extLst>
          </p:cNvPr>
          <p:cNvSpPr/>
          <p:nvPr/>
        </p:nvSpPr>
        <p:spPr>
          <a:xfrm>
            <a:off x="6012160" y="3546992"/>
            <a:ext cx="1714500" cy="34019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defRPr/>
            </a:pPr>
            <a:r>
              <a:rPr lang="en-US" sz="1400" b="1" dirty="0">
                <a:solidFill>
                  <a:srgbClr val="001489"/>
                </a:solidFill>
                <a:latin typeface="Calibri"/>
              </a:rPr>
              <a:t>MOBILE DEVICE APP</a:t>
            </a:r>
          </a:p>
        </p:txBody>
      </p:sp>
      <p:pic>
        <p:nvPicPr>
          <p:cNvPr id="40" name="Picture 39" descr="Image vectorielle gratuite: &lt;strong&gt;Radio&lt;/strong&gt;, Ondes, Jaune, Radiodiffusion - Image gratuite sur Pixabay ...">
            <a:extLst>
              <a:ext uri="{FF2B5EF4-FFF2-40B4-BE49-F238E27FC236}">
                <a16:creationId xmlns:a16="http://schemas.microsoft.com/office/drawing/2014/main" id="{07827A7E-0CF6-47DD-B995-CDE3B3340D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3"/>
          <a:stretch/>
        </p:blipFill>
        <p:spPr>
          <a:xfrm>
            <a:off x="1622553" y="1834637"/>
            <a:ext cx="476523" cy="832224"/>
          </a:xfrm>
          <a:prstGeom prst="rect">
            <a:avLst/>
          </a:prstGeom>
        </p:spPr>
      </p:pic>
      <p:pic>
        <p:nvPicPr>
          <p:cNvPr id="42" name="Picture 4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E328BE-EAFC-4691-9EFC-6021D0141C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96" y="1587478"/>
            <a:ext cx="1226168" cy="199945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1296C3A-0CFA-4DF4-B4F3-AE778CB570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3" y="1895934"/>
            <a:ext cx="694798" cy="747824"/>
          </a:xfrm>
          <a:prstGeom prst="rect">
            <a:avLst/>
          </a:prstGeom>
        </p:spPr>
      </p:pic>
      <p:pic>
        <p:nvPicPr>
          <p:cNvPr id="49" name="Graphic 48" descr="Cloud outline">
            <a:extLst>
              <a:ext uri="{FF2B5EF4-FFF2-40B4-BE49-F238E27FC236}">
                <a16:creationId xmlns:a16="http://schemas.microsoft.com/office/drawing/2014/main" id="{F12776D7-DE76-4155-9D8B-51B3D82B8E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83968" y="1587479"/>
            <a:ext cx="1184261" cy="1184262"/>
          </a:xfrm>
          <a:prstGeom prst="rect">
            <a:avLst/>
          </a:prstGeom>
        </p:spPr>
      </p:pic>
      <p:pic>
        <p:nvPicPr>
          <p:cNvPr id="50" name="Picture 49" descr="Image vectorielle gratuite: &lt;strong&gt;Radio&lt;/strong&gt;, Ondes, Jaune, Radiodiffusion - Image gratuite sur Pixabay ...">
            <a:extLst>
              <a:ext uri="{FF2B5EF4-FFF2-40B4-BE49-F238E27FC236}">
                <a16:creationId xmlns:a16="http://schemas.microsoft.com/office/drawing/2014/main" id="{9E4BAB13-EA61-478A-A512-E33A26838F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3"/>
          <a:stretch/>
        </p:blipFill>
        <p:spPr>
          <a:xfrm>
            <a:off x="3563888" y="1859331"/>
            <a:ext cx="476523" cy="832224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1F5E98-A5E0-4842-9C70-1EC804F31FEC}"/>
              </a:ext>
            </a:extLst>
          </p:cNvPr>
          <p:cNvSpPr/>
          <p:nvPr/>
        </p:nvSpPr>
        <p:spPr>
          <a:xfrm>
            <a:off x="4003878" y="3546992"/>
            <a:ext cx="1714500" cy="3403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defRPr/>
            </a:pPr>
            <a:r>
              <a:rPr lang="en-US" sz="1400" b="1">
                <a:solidFill>
                  <a:srgbClr val="001489"/>
                </a:solidFill>
                <a:latin typeface="Calibri"/>
              </a:rPr>
              <a:t>CLOUD SOFTWARE</a:t>
            </a:r>
          </a:p>
        </p:txBody>
      </p:sp>
      <p:pic>
        <p:nvPicPr>
          <p:cNvPr id="52" name="Picture 51" descr="Image vectorielle gratuite: &lt;strong&gt;Radio&lt;/strong&gt;, Ondes, Jaune, Radiodiffusion - Image gratuite sur Pixabay ...">
            <a:extLst>
              <a:ext uri="{FF2B5EF4-FFF2-40B4-BE49-F238E27FC236}">
                <a16:creationId xmlns:a16="http://schemas.microsoft.com/office/drawing/2014/main" id="{E1533C71-BD0A-4310-8CBE-A7B168AD1F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3"/>
          <a:stretch/>
        </p:blipFill>
        <p:spPr>
          <a:xfrm>
            <a:off x="5580112" y="1835459"/>
            <a:ext cx="476523" cy="832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4BB163-C819-93CD-2591-F8A3307AD34C}"/>
              </a:ext>
            </a:extLst>
          </p:cNvPr>
          <p:cNvPicPr/>
          <p:nvPr/>
        </p:nvPicPr>
        <p:blipFill>
          <a:blip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104775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D67666-D8F9-EA97-D96B-430FDD249C05}"/>
              </a:ext>
            </a:extLst>
          </p:cNvPr>
          <p:cNvSpPr/>
          <p:nvPr/>
        </p:nvSpPr>
        <p:spPr>
          <a:xfrm>
            <a:off x="3993055" y="3889598"/>
            <a:ext cx="1828800" cy="914400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114297" indent="-114297" defTabSz="68578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Cloud-based software</a:t>
            </a:r>
          </a:p>
          <a:p>
            <a:pPr marL="114297" indent="-114297" defTabSz="68578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Glucose and ketone reports</a:t>
            </a:r>
          </a:p>
        </p:txBody>
      </p:sp>
      <p:pic>
        <p:nvPicPr>
          <p:cNvPr id="1026" name="Picture 2" descr="Apple iPhone 14 Pro Max 256GB Deep Purple">
            <a:extLst>
              <a:ext uri="{FF2B5EF4-FFF2-40B4-BE49-F238E27FC236}">
                <a16:creationId xmlns:a16="http://schemas.microsoft.com/office/drawing/2014/main" id="{1AC6B8D3-6E88-BAEE-555A-30FBBAF6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60" y="1575008"/>
            <a:ext cx="909833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E3FDA5-F388-88EF-D1E2-191289939B0D}"/>
              </a:ext>
            </a:extLst>
          </p:cNvPr>
          <p:cNvSpPr txBox="1"/>
          <p:nvPr/>
        </p:nvSpPr>
        <p:spPr>
          <a:xfrm>
            <a:off x="6531074" y="1722170"/>
            <a:ext cx="792088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800" dirty="0"/>
              <a:t>Warning – </a:t>
            </a:r>
            <a:r>
              <a:rPr lang="en-GB" sz="800" dirty="0">
                <a:solidFill>
                  <a:srgbClr val="FF0000"/>
                </a:solidFill>
              </a:rPr>
              <a:t>High Ketones Detected</a:t>
            </a:r>
          </a:p>
          <a:p>
            <a:endParaRPr lang="en-GB" sz="800" dirty="0"/>
          </a:p>
          <a:p>
            <a:endParaRPr lang="en-GB" sz="700" dirty="0"/>
          </a:p>
          <a:p>
            <a:endParaRPr lang="en-GB" sz="700" dirty="0"/>
          </a:p>
          <a:p>
            <a:endParaRPr lang="en-GB" sz="700" dirty="0"/>
          </a:p>
          <a:p>
            <a:endParaRPr lang="en-GB" sz="700" dirty="0"/>
          </a:p>
          <a:p>
            <a:endParaRPr lang="en-GB" sz="700" dirty="0"/>
          </a:p>
          <a:p>
            <a:endParaRPr lang="en-GB" sz="700" dirty="0"/>
          </a:p>
          <a:p>
            <a:endParaRPr lang="en-GB" sz="700" dirty="0"/>
          </a:p>
          <a:p>
            <a:endParaRPr lang="en-GB" sz="700" dirty="0"/>
          </a:p>
          <a:p>
            <a:endParaRPr lang="en-GB" sz="800" dirty="0"/>
          </a:p>
        </p:txBody>
      </p:sp>
      <p:pic>
        <p:nvPicPr>
          <p:cNvPr id="6" name="Picture 5" descr="Image vectorielle gratuite: &lt;strong&gt;Radio&lt;/strong&gt;, Ondes, Jaune, Radiodiffusion - Image gratuite sur Pixabay ...">
            <a:extLst>
              <a:ext uri="{FF2B5EF4-FFF2-40B4-BE49-F238E27FC236}">
                <a16:creationId xmlns:a16="http://schemas.microsoft.com/office/drawing/2014/main" id="{F48F5EB6-5247-A137-F15A-9F05FC597B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3"/>
          <a:stretch/>
        </p:blipFill>
        <p:spPr>
          <a:xfrm>
            <a:off x="7551861" y="1821043"/>
            <a:ext cx="476523" cy="83222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BFF72D-56E5-64F2-A4C5-35BC2036224A}"/>
              </a:ext>
            </a:extLst>
          </p:cNvPr>
          <p:cNvSpPr/>
          <p:nvPr/>
        </p:nvSpPr>
        <p:spPr>
          <a:xfrm>
            <a:off x="7834523" y="3546992"/>
            <a:ext cx="1226169" cy="34019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defRPr/>
            </a:pPr>
            <a:r>
              <a:rPr lang="en-US" sz="1400" b="1" dirty="0">
                <a:solidFill>
                  <a:srgbClr val="001489"/>
                </a:solidFill>
                <a:latin typeface="Calibri"/>
              </a:rPr>
              <a:t>AID SYSTEM</a:t>
            </a:r>
          </a:p>
        </p:txBody>
      </p:sp>
    </p:spTree>
    <p:extLst>
      <p:ext uri="{BB962C8B-B14F-4D97-AF65-F5344CB8AC3E}">
        <p14:creationId xmlns:p14="http://schemas.microsoft.com/office/powerpoint/2010/main" val="36827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C2B5-7661-4C8B-88AB-8F20D584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Potentials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4885-2EDD-41D2-9A0D-4067F6D2B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31839"/>
          </a:xfrm>
        </p:spPr>
        <p:txBody>
          <a:bodyPr>
            <a:normAutofit/>
          </a:bodyPr>
          <a:lstStyle/>
          <a:p>
            <a:r>
              <a:rPr lang="en-GB" sz="1800" dirty="0"/>
              <a:t>There are several!</a:t>
            </a:r>
          </a:p>
          <a:p>
            <a:pPr lvl="1"/>
            <a:r>
              <a:rPr lang="en-GB" sz="1600" dirty="0"/>
              <a:t>Helping to identify a rise in ketones allowing the implementation of Sick Day Rules</a:t>
            </a:r>
          </a:p>
          <a:p>
            <a:pPr lvl="1"/>
            <a:r>
              <a:rPr lang="en-GB" sz="1600" dirty="0"/>
              <a:t>Early warning of pump / infusion set failure</a:t>
            </a:r>
          </a:p>
          <a:p>
            <a:pPr lvl="1"/>
            <a:r>
              <a:rPr lang="en-GB" sz="1600" dirty="0"/>
              <a:t>Preventing acute illness / hospital admission</a:t>
            </a:r>
          </a:p>
          <a:p>
            <a:pPr lvl="1"/>
            <a:r>
              <a:rPr lang="en-GB" sz="1600" dirty="0"/>
              <a:t>High risk people may get most benefits – recurrent DKA, poor social circumstance, meal insecurity, homeless, etc</a:t>
            </a:r>
          </a:p>
          <a:p>
            <a:pPr lvl="1"/>
            <a:r>
              <a:rPr lang="en-GB" sz="1600" dirty="0"/>
              <a:t>Fewer pieces of ‘kit’ to carry about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8864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616</Words>
  <Application>Microsoft Office PowerPoint</Application>
  <PresentationFormat>On-screen Show (16:9)</PresentationFormat>
  <Paragraphs>99</Paragraphs>
  <Slides>12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Tahoma</vt:lpstr>
      <vt:lpstr>Office Theme</vt:lpstr>
      <vt:lpstr>think-cell Slide</vt:lpstr>
      <vt:lpstr>How Continuous Ketone Monitoring can Augment an Automated Insulin Delivery System</vt:lpstr>
      <vt:lpstr>Disclosures</vt:lpstr>
      <vt:lpstr>Back to Basics</vt:lpstr>
      <vt:lpstr>Ketones – Why Are They Important?</vt:lpstr>
      <vt:lpstr>Conditions in Which They are Raised</vt:lpstr>
      <vt:lpstr>Euglycaemic DKA?</vt:lpstr>
      <vt:lpstr>CGM Use and Risk of Hospitalizations</vt:lpstr>
      <vt:lpstr>A Theoretical Example of an Integrated Continuous Glucose &amp; Ketone Monitoring System With an AID</vt:lpstr>
      <vt:lpstr>Potentials</vt:lpstr>
      <vt:lpstr>Challenges</vt:lpstr>
      <vt:lpstr>In Summary</vt:lpstr>
      <vt:lpstr>How Continuous Ketone Monitoring can Augment an Automated Insulin Delivery System</vt:lpstr>
    </vt:vector>
  </TitlesOfParts>
  <Company>Norfolk &amp; Norwich University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kd12</dc:creator>
  <cp:lastModifiedBy>Dhatariya, Ketan (NNUHFT)</cp:lastModifiedBy>
  <cp:revision>277</cp:revision>
  <dcterms:created xsi:type="dcterms:W3CDTF">2016-02-23T08:35:38Z</dcterms:created>
  <dcterms:modified xsi:type="dcterms:W3CDTF">2023-05-01T12:43:36Z</dcterms:modified>
</cp:coreProperties>
</file>